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0160000" cy="7620000"/>
  <p:notesSz cx="7620000" cy="10160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626" y="-102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70000" y="762000"/>
            <a:ext cx="5080000" cy="3810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2367494520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hape 23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9218" name="Shape 2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10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7650" name="Shape 11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1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9698" name="Shape 11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2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1746" name="Shape 12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141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3794" name="Shape 14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149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5842" name="Shape 15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162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7890" name="Shape 16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169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39938" name="Shape 1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181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1986" name="Shape 18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190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4034" name="Shape 19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19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6082" name="Shape 19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hape 3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1266" name="Shape 3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20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48130" name="Shape 20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21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50178" name="Shape 21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221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52226" name="Shape 22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226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54274" name="Shape 22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4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3314" name="Shape 4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55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5362" name="Shape 5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6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7410" name="Shape 6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78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19458" name="Shape 7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84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1506" name="Shape 8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92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3554" name="Shape 9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97"/>
          <p:cNvSpPr>
            <a:spLocks noGrp="1" noRot="1" noChangeAspect="1"/>
          </p:cNvSpPr>
          <p:nvPr>
            <p:ph type="sldImg" idx="2"/>
          </p:nvPr>
        </p:nvSpPr>
        <p:spPr>
          <a:noFill/>
        </p:spPr>
      </p:sp>
      <p:sp>
        <p:nvSpPr>
          <p:cNvPr id="25602" name="Shape 9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ctrTitle"/>
          </p:nvPr>
        </p:nvSpPr>
        <p:spPr>
          <a:xfrm>
            <a:off x="914400" y="3048000"/>
            <a:ext cx="8331200" cy="121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buClr>
                <a:srgbClr val="00BDEC"/>
              </a:buClr>
              <a:buSzPct val="100000"/>
              <a:buFont typeface="Georgia"/>
              <a:defRPr sz="4800">
                <a:solidFill>
                  <a:srgbClr val="00BDE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ctr">
              <a:buClr>
                <a:srgbClr val="00BDEC"/>
              </a:buClr>
              <a:buSzPct val="100000"/>
              <a:buFont typeface="Georgia"/>
              <a:defRPr sz="4800">
                <a:solidFill>
                  <a:srgbClr val="00BDE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ctr">
              <a:buClr>
                <a:srgbClr val="00BDEC"/>
              </a:buClr>
              <a:buSzPct val="100000"/>
              <a:buFont typeface="Georgia"/>
              <a:defRPr sz="4800">
                <a:solidFill>
                  <a:srgbClr val="00BDE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ctr">
              <a:buClr>
                <a:srgbClr val="00BDEC"/>
              </a:buClr>
              <a:buSzPct val="100000"/>
              <a:buFont typeface="Georgia"/>
              <a:defRPr sz="4800">
                <a:solidFill>
                  <a:srgbClr val="00BDE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ctr">
              <a:buClr>
                <a:srgbClr val="00BDEC"/>
              </a:buClr>
              <a:buSzPct val="100000"/>
              <a:buFont typeface="Georgia"/>
              <a:defRPr sz="4800">
                <a:solidFill>
                  <a:srgbClr val="00BDE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ctr">
              <a:buClr>
                <a:srgbClr val="00BDEC"/>
              </a:buClr>
              <a:buSzPct val="100000"/>
              <a:buFont typeface="Georgia"/>
              <a:defRPr sz="4800">
                <a:solidFill>
                  <a:srgbClr val="00BDE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ctr">
              <a:buClr>
                <a:srgbClr val="00BDEC"/>
              </a:buClr>
              <a:buSzPct val="100000"/>
              <a:buFont typeface="Georgia"/>
              <a:defRPr sz="4800">
                <a:solidFill>
                  <a:srgbClr val="00BDE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ctr">
              <a:buClr>
                <a:srgbClr val="00BDEC"/>
              </a:buClr>
              <a:buSzPct val="100000"/>
              <a:buFont typeface="Georgia"/>
              <a:defRPr sz="4800">
                <a:solidFill>
                  <a:srgbClr val="00BDE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ctr">
              <a:buClr>
                <a:srgbClr val="00BDEC"/>
              </a:buClr>
              <a:buSzPct val="100000"/>
              <a:buFont typeface="Georgia"/>
              <a:defRPr sz="4800">
                <a:solidFill>
                  <a:srgbClr val="00BDE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1828800" y="4572000"/>
            <a:ext cx="6502399" cy="91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buClr>
                <a:srgbClr val="627C8A"/>
              </a:buClr>
              <a:buSzPct val="100000"/>
              <a:buFont typeface="Georgia"/>
              <a:defRPr sz="3200">
                <a:solidFill>
                  <a:srgbClr val="627C8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ctr">
              <a:buClr>
                <a:srgbClr val="627C8A"/>
              </a:buClr>
              <a:buSzPct val="100000"/>
              <a:buFont typeface="Georgia"/>
              <a:defRPr sz="3200">
                <a:solidFill>
                  <a:srgbClr val="627C8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ctr">
              <a:buClr>
                <a:srgbClr val="627C8A"/>
              </a:buClr>
              <a:buSzPct val="100000"/>
              <a:buFont typeface="Georgia"/>
              <a:defRPr sz="3200">
                <a:solidFill>
                  <a:srgbClr val="627C8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ctr">
              <a:buClr>
                <a:srgbClr val="627C8A"/>
              </a:buClr>
              <a:buSzPct val="100000"/>
              <a:buFont typeface="Georgia"/>
              <a:defRPr sz="3200">
                <a:solidFill>
                  <a:srgbClr val="627C8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ctr">
              <a:buClr>
                <a:srgbClr val="627C8A"/>
              </a:buClr>
              <a:buSzPct val="100000"/>
              <a:buFont typeface="Georgia"/>
              <a:defRPr sz="3200">
                <a:solidFill>
                  <a:srgbClr val="627C8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ctr">
              <a:buClr>
                <a:srgbClr val="627C8A"/>
              </a:buClr>
              <a:buSzPct val="100000"/>
              <a:buFont typeface="Georgia"/>
              <a:defRPr sz="3200">
                <a:solidFill>
                  <a:srgbClr val="627C8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ctr">
              <a:buClr>
                <a:srgbClr val="627C8A"/>
              </a:buClr>
              <a:buSzPct val="100000"/>
              <a:buFont typeface="Georgia"/>
              <a:defRPr sz="3200">
                <a:solidFill>
                  <a:srgbClr val="627C8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ctr">
              <a:buClr>
                <a:srgbClr val="627C8A"/>
              </a:buClr>
              <a:buSzPct val="100000"/>
              <a:buFont typeface="Georgia"/>
              <a:defRPr sz="3200">
                <a:solidFill>
                  <a:srgbClr val="627C8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ctr">
              <a:buClr>
                <a:srgbClr val="627C8A"/>
              </a:buClr>
              <a:buSzPct val="100000"/>
              <a:buFont typeface="Georgia"/>
              <a:defRPr sz="3200">
                <a:solidFill>
                  <a:srgbClr val="627C8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400" cy="548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>
              <a:buClr>
                <a:srgbClr val="FFFFFF"/>
              </a:buClr>
              <a:buSzPct val="99224"/>
              <a:buFont typeface="Georgia"/>
              <a:defRPr sz="4266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4470399" cy="548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5384800" y="1828800"/>
            <a:ext cx="4470399" cy="548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>
              <a:buClr>
                <a:srgbClr val="4D626C"/>
              </a:buClr>
              <a:buSzPct val="98765"/>
              <a:buFont typeface="Georgia"/>
              <a:defRPr sz="2666">
                <a:solidFill>
                  <a:srgbClr val="4D626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04800" y="6705600"/>
            <a:ext cx="9550400" cy="60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buClr>
                <a:srgbClr val="22AA44"/>
              </a:buClr>
              <a:buSzPct val="100000"/>
              <a:buFont typeface="Georgia"/>
              <a:defRPr sz="3200">
                <a:solidFill>
                  <a:srgbClr val="22AA44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algn="ctr">
              <a:buClr>
                <a:srgbClr val="22AA44"/>
              </a:buClr>
              <a:buSzPct val="100000"/>
              <a:buFont typeface="Georgia"/>
              <a:defRPr sz="3200">
                <a:solidFill>
                  <a:srgbClr val="22AA44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algn="ctr">
              <a:buClr>
                <a:srgbClr val="22AA44"/>
              </a:buClr>
              <a:buSzPct val="100000"/>
              <a:buFont typeface="Georgia"/>
              <a:defRPr sz="3200">
                <a:solidFill>
                  <a:srgbClr val="22AA44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algn="ctr">
              <a:buClr>
                <a:srgbClr val="22AA44"/>
              </a:buClr>
              <a:buSzPct val="100000"/>
              <a:buFont typeface="Georgia"/>
              <a:defRPr sz="3200">
                <a:solidFill>
                  <a:srgbClr val="22AA44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algn="ctr">
              <a:buClr>
                <a:srgbClr val="22AA44"/>
              </a:buClr>
              <a:buSzPct val="100000"/>
              <a:buFont typeface="Georgia"/>
              <a:defRPr sz="3200">
                <a:solidFill>
                  <a:srgbClr val="22AA44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algn="ctr">
              <a:buClr>
                <a:srgbClr val="22AA44"/>
              </a:buClr>
              <a:buSzPct val="100000"/>
              <a:buFont typeface="Georgia"/>
              <a:defRPr sz="3200">
                <a:solidFill>
                  <a:srgbClr val="22AA44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algn="ctr">
              <a:buClr>
                <a:srgbClr val="22AA44"/>
              </a:buClr>
              <a:buSzPct val="100000"/>
              <a:buFont typeface="Georgia"/>
              <a:defRPr sz="3200">
                <a:solidFill>
                  <a:srgbClr val="22AA44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algn="ctr">
              <a:buClr>
                <a:srgbClr val="22AA44"/>
              </a:buClr>
              <a:buSzPct val="100000"/>
              <a:buFont typeface="Georgia"/>
              <a:defRPr sz="3200">
                <a:solidFill>
                  <a:srgbClr val="22AA44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algn="ctr">
              <a:buClr>
                <a:srgbClr val="22AA44"/>
              </a:buClr>
              <a:buSzPct val="100000"/>
              <a:buFont typeface="Georgia"/>
              <a:defRPr sz="3200">
                <a:solidFill>
                  <a:srgbClr val="22AA44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19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hape 19"/>
          <p:cNvSpPr>
            <a:spLocks noChangeArrowheads="1"/>
          </p:cNvSpPr>
          <p:nvPr/>
        </p:nvSpPr>
        <p:spPr bwMode="auto">
          <a:xfrm>
            <a:off x="237980" y="4467371"/>
            <a:ext cx="5472608" cy="295232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" name="Shape 21"/>
          <p:cNvSpPr txBox="1"/>
          <p:nvPr/>
        </p:nvSpPr>
        <p:spPr>
          <a:xfrm>
            <a:off x="75063" y="2513856"/>
            <a:ext cx="9950450" cy="1057275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ru-RU" sz="12000" b="1" i="1" baseline="30000" dirty="0" smtClean="0">
                <a:solidFill>
                  <a:srgbClr val="FF0000"/>
                </a:solidFill>
                <a:latin typeface="times new roman" pitchFamily="18" charset="0"/>
                <a:sym typeface="times new roman" pitchFamily="18" charset="0"/>
              </a:rPr>
              <a:t>«</a:t>
            </a:r>
            <a:r>
              <a:rPr lang="en-US" sz="12000" b="1" i="1" baseline="30000" dirty="0" err="1" smtClean="0">
                <a:solidFill>
                  <a:srgbClr val="FF0000"/>
                </a:solidFill>
                <a:latin typeface="times new roman" pitchFamily="18" charset="0"/>
                <a:sym typeface="times new roman" pitchFamily="18" charset="0"/>
              </a:rPr>
              <a:t>Витамины</a:t>
            </a:r>
            <a:r>
              <a:rPr lang="ru-RU" sz="12000" b="1" i="1" baseline="30000" dirty="0" smtClean="0">
                <a:solidFill>
                  <a:srgbClr val="FF0000"/>
                </a:solidFill>
                <a:latin typeface="times new roman" pitchFamily="18" charset="0"/>
                <a:sym typeface="times new roman" pitchFamily="18" charset="0"/>
              </a:rPr>
              <a:t>»</a:t>
            </a:r>
            <a:endParaRPr lang="en-US" sz="12000" b="1" i="1" baseline="30000" dirty="0">
              <a:solidFill>
                <a:srgbClr val="FF0000"/>
              </a:solidFill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5" name="Shape 21"/>
          <p:cNvSpPr txBox="1"/>
          <p:nvPr/>
        </p:nvSpPr>
        <p:spPr>
          <a:xfrm>
            <a:off x="4647952" y="3090218"/>
            <a:ext cx="5112568" cy="1367854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5300" dirty="0">
                <a:solidFill>
                  <a:srgbClr val="FFFFFF"/>
                </a:solidFill>
                <a:latin typeface="Georgia" pitchFamily="18" charset="0"/>
                <a:sym typeface="Georgia" pitchFamily="18" charset="0"/>
              </a:rPr>
              <a:t> </a:t>
            </a:r>
            <a:endParaRPr lang="en-US" sz="1600" b="1" i="1" u="sng" baseline="30000" dirty="0">
              <a:latin typeface="times new roman" pitchFamily="18" charset="0"/>
              <a:sym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72088" y="4314056"/>
            <a:ext cx="4153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Напреенко</a:t>
            </a:r>
            <a:r>
              <a:rPr lang="ru-RU" sz="2000" b="1" i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Валентиновна, воспитатель</a:t>
            </a:r>
            <a:endParaRPr lang="ru-RU" sz="2000" b="1" i="1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Shape 106"/>
          <p:cNvSpPr>
            <a:spLocks noChangeArrowheads="1"/>
          </p:cNvSpPr>
          <p:nvPr/>
        </p:nvSpPr>
        <p:spPr bwMode="auto">
          <a:xfrm>
            <a:off x="6705600" y="3352800"/>
            <a:ext cx="3454400" cy="279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25" name="Shape 100"/>
          <p:cNvSpPr txBox="1">
            <a:spLocks noChangeArrowheads="1"/>
          </p:cNvSpPr>
          <p:nvPr/>
        </p:nvSpPr>
        <p:spPr bwMode="auto">
          <a:xfrm>
            <a:off x="3048000" y="101600"/>
            <a:ext cx="44577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Georgia" pitchFamily="18" charset="0"/>
              </a:rPr>
              <a:t>ВИТАМИН  А</a:t>
            </a:r>
          </a:p>
        </p:txBody>
      </p:sp>
      <p:sp>
        <p:nvSpPr>
          <p:cNvPr id="26626" name="Shape 101"/>
          <p:cNvSpPr>
            <a:spLocks noChangeArrowheads="1"/>
          </p:cNvSpPr>
          <p:nvPr/>
        </p:nvSpPr>
        <p:spPr bwMode="auto">
          <a:xfrm>
            <a:off x="406400" y="203200"/>
            <a:ext cx="2586038" cy="20939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27" name="Shape 102"/>
          <p:cNvSpPr>
            <a:spLocks noChangeArrowheads="1"/>
          </p:cNvSpPr>
          <p:nvPr/>
        </p:nvSpPr>
        <p:spPr bwMode="auto">
          <a:xfrm>
            <a:off x="0" y="4470400"/>
            <a:ext cx="3905250" cy="31861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28" name="Shape 103"/>
          <p:cNvSpPr>
            <a:spLocks noChangeArrowheads="1"/>
          </p:cNvSpPr>
          <p:nvPr/>
        </p:nvSpPr>
        <p:spPr bwMode="auto">
          <a:xfrm>
            <a:off x="7099300" y="280988"/>
            <a:ext cx="3060700" cy="2895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29" name="Shape 104"/>
          <p:cNvSpPr>
            <a:spLocks noChangeArrowheads="1"/>
          </p:cNvSpPr>
          <p:nvPr/>
        </p:nvSpPr>
        <p:spPr bwMode="auto">
          <a:xfrm>
            <a:off x="4648200" y="6115050"/>
            <a:ext cx="4248150" cy="150495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30" name="Shape 105"/>
          <p:cNvSpPr>
            <a:spLocks noChangeArrowheads="1"/>
          </p:cNvSpPr>
          <p:nvPr/>
        </p:nvSpPr>
        <p:spPr bwMode="auto">
          <a:xfrm>
            <a:off x="4071938" y="857250"/>
            <a:ext cx="2216150" cy="17462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32" name="Shape 107"/>
          <p:cNvSpPr>
            <a:spLocks noChangeArrowheads="1"/>
          </p:cNvSpPr>
          <p:nvPr/>
        </p:nvSpPr>
        <p:spPr bwMode="auto">
          <a:xfrm>
            <a:off x="327025" y="2370138"/>
            <a:ext cx="2657475" cy="220662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33" name="Shape 108"/>
          <p:cNvSpPr>
            <a:spLocks noChangeArrowheads="1"/>
          </p:cNvSpPr>
          <p:nvPr/>
        </p:nvSpPr>
        <p:spPr bwMode="auto">
          <a:xfrm>
            <a:off x="3567113" y="2657475"/>
            <a:ext cx="2171700" cy="274955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0" y="0"/>
            <a:ext cx="10283825" cy="2533650"/>
          </a:xfrm>
          <a:prstGeom prst="rect">
            <a:avLst/>
          </a:prstGeom>
        </p:spPr>
        <p:txBody>
          <a:bodyPr lIns="38100" tIns="38100" rIns="38100" bIns="38100"/>
          <a:lstStyle/>
          <a:p>
            <a:r>
              <a:rPr lang="en-US" sz="26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 </a:t>
            </a:r>
          </a:p>
          <a:p>
            <a:pPr algn="ctr"/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нормальному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обмену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</a:p>
          <a:p>
            <a:pPr algn="ctr"/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играет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важную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формировании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костей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зубов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жировых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отложений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клеток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замедляет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старения</a:t>
            </a:r>
            <a:r>
              <a:rPr lang="en-US" sz="2600" dirty="0">
                <a:solidFill>
                  <a:srgbClr val="2012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  <a:r>
              <a:rPr lang="en-US" sz="26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</p:txBody>
      </p:sp>
      <p:sp>
        <p:nvSpPr>
          <p:cNvPr id="28674" name="Shape 114"/>
          <p:cNvSpPr>
            <a:spLocks noChangeArrowheads="1"/>
          </p:cNvSpPr>
          <p:nvPr/>
        </p:nvSpPr>
        <p:spPr bwMode="auto">
          <a:xfrm>
            <a:off x="-36513" y="2641600"/>
            <a:ext cx="5465763" cy="39893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8675" name="Shape 115"/>
          <p:cNvSpPr>
            <a:spLocks noChangeArrowheads="1"/>
          </p:cNvSpPr>
          <p:nvPr/>
        </p:nvSpPr>
        <p:spPr bwMode="auto">
          <a:xfrm>
            <a:off x="4978400" y="2641600"/>
            <a:ext cx="5137150" cy="41322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Shape 126"/>
          <p:cNvSpPr>
            <a:spLocks noChangeArrowheads="1"/>
          </p:cNvSpPr>
          <p:nvPr/>
        </p:nvSpPr>
        <p:spPr bwMode="auto">
          <a:xfrm>
            <a:off x="2946400" y="1320800"/>
            <a:ext cx="4591050" cy="32654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1" name="Shape 120"/>
          <p:cNvSpPr txBox="1">
            <a:spLocks noChangeArrowheads="1"/>
          </p:cNvSpPr>
          <p:nvPr/>
        </p:nvSpPr>
        <p:spPr bwMode="auto">
          <a:xfrm>
            <a:off x="3251200" y="254000"/>
            <a:ext cx="44577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Georgia" pitchFamily="18" charset="0"/>
              </a:rPr>
              <a:t>ВИТАМИН  В</a:t>
            </a:r>
          </a:p>
        </p:txBody>
      </p:sp>
      <p:sp>
        <p:nvSpPr>
          <p:cNvPr id="30722" name="Shape 121"/>
          <p:cNvSpPr>
            <a:spLocks noChangeArrowheads="1"/>
          </p:cNvSpPr>
          <p:nvPr/>
        </p:nvSpPr>
        <p:spPr bwMode="auto">
          <a:xfrm>
            <a:off x="7315200" y="3352800"/>
            <a:ext cx="2763838" cy="19351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3" name="Shape 122"/>
          <p:cNvSpPr>
            <a:spLocks noChangeArrowheads="1"/>
          </p:cNvSpPr>
          <p:nvPr/>
        </p:nvSpPr>
        <p:spPr bwMode="auto">
          <a:xfrm>
            <a:off x="7661275" y="354013"/>
            <a:ext cx="2498725" cy="21955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4" name="Shape 123"/>
          <p:cNvSpPr>
            <a:spLocks noChangeArrowheads="1"/>
          </p:cNvSpPr>
          <p:nvPr/>
        </p:nvSpPr>
        <p:spPr bwMode="auto">
          <a:xfrm>
            <a:off x="3279775" y="4818063"/>
            <a:ext cx="3960813" cy="280193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5" name="Shape 124"/>
          <p:cNvSpPr>
            <a:spLocks noChangeArrowheads="1"/>
          </p:cNvSpPr>
          <p:nvPr/>
        </p:nvSpPr>
        <p:spPr bwMode="auto">
          <a:xfrm>
            <a:off x="101600" y="3233738"/>
            <a:ext cx="2962275" cy="295275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6" name="Shape 125"/>
          <p:cNvSpPr>
            <a:spLocks noChangeArrowheads="1"/>
          </p:cNvSpPr>
          <p:nvPr/>
        </p:nvSpPr>
        <p:spPr bwMode="auto">
          <a:xfrm>
            <a:off x="111125" y="209550"/>
            <a:ext cx="2746375" cy="2514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hape 131"/>
          <p:cNvSpPr>
            <a:spLocks noChangeArrowheads="1"/>
          </p:cNvSpPr>
          <p:nvPr/>
        </p:nvSpPr>
        <p:spPr bwMode="auto">
          <a:xfrm>
            <a:off x="3860800" y="406400"/>
            <a:ext cx="2794000" cy="2209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0" name="Shape 132"/>
          <p:cNvSpPr>
            <a:spLocks noChangeArrowheads="1"/>
          </p:cNvSpPr>
          <p:nvPr/>
        </p:nvSpPr>
        <p:spPr bwMode="auto">
          <a:xfrm>
            <a:off x="255588" y="5105400"/>
            <a:ext cx="2919412" cy="21907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1" name="Shape 133"/>
          <p:cNvSpPr>
            <a:spLocks noChangeArrowheads="1"/>
          </p:cNvSpPr>
          <p:nvPr/>
        </p:nvSpPr>
        <p:spPr bwMode="auto">
          <a:xfrm>
            <a:off x="184150" y="280988"/>
            <a:ext cx="2919413" cy="189547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2" name="Shape 134"/>
          <p:cNvSpPr>
            <a:spLocks noChangeArrowheads="1"/>
          </p:cNvSpPr>
          <p:nvPr/>
        </p:nvSpPr>
        <p:spPr bwMode="auto">
          <a:xfrm>
            <a:off x="6303963" y="5538788"/>
            <a:ext cx="3652837" cy="1846262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3" name="Shape 135"/>
          <p:cNvSpPr>
            <a:spLocks noChangeArrowheads="1"/>
          </p:cNvSpPr>
          <p:nvPr/>
        </p:nvSpPr>
        <p:spPr bwMode="auto">
          <a:xfrm>
            <a:off x="7167563" y="354013"/>
            <a:ext cx="2551112" cy="30194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4" name="Shape 136"/>
          <p:cNvSpPr>
            <a:spLocks noChangeArrowheads="1"/>
          </p:cNvSpPr>
          <p:nvPr/>
        </p:nvSpPr>
        <p:spPr bwMode="auto">
          <a:xfrm>
            <a:off x="184150" y="2297113"/>
            <a:ext cx="2843213" cy="23304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5" name="Shape 137"/>
          <p:cNvSpPr>
            <a:spLocks noChangeArrowheads="1"/>
          </p:cNvSpPr>
          <p:nvPr/>
        </p:nvSpPr>
        <p:spPr bwMode="auto">
          <a:xfrm>
            <a:off x="6604000" y="3454400"/>
            <a:ext cx="2882900" cy="2006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6" name="Shape 138"/>
          <p:cNvSpPr>
            <a:spLocks noChangeArrowheads="1"/>
          </p:cNvSpPr>
          <p:nvPr/>
        </p:nvSpPr>
        <p:spPr bwMode="auto">
          <a:xfrm>
            <a:off x="3354388" y="2946400"/>
            <a:ext cx="3206750" cy="2566988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2777" name="Shape 139"/>
          <p:cNvSpPr>
            <a:spLocks noChangeArrowheads="1"/>
          </p:cNvSpPr>
          <p:nvPr/>
        </p:nvSpPr>
        <p:spPr bwMode="auto">
          <a:xfrm>
            <a:off x="3759200" y="5994400"/>
            <a:ext cx="1854200" cy="1512888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hape 146"/>
          <p:cNvSpPr>
            <a:spLocks noChangeArrowheads="1"/>
          </p:cNvSpPr>
          <p:nvPr/>
        </p:nvSpPr>
        <p:spPr bwMode="auto">
          <a:xfrm>
            <a:off x="5656263" y="3406775"/>
            <a:ext cx="4164012" cy="42132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4" name="Shape 144"/>
          <p:cNvSpPr txBox="1"/>
          <p:nvPr/>
        </p:nvSpPr>
        <p:spPr>
          <a:xfrm>
            <a:off x="19050" y="0"/>
            <a:ext cx="10079038" cy="2005013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2600" i="1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32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  </a:t>
            </a:r>
          </a:p>
          <a:p>
            <a:pPr algn="ctr"/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зрения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снимает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усталость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 </a:t>
            </a:r>
          </a:p>
          <a:p>
            <a:pPr algn="ctr"/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Играет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важную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обмене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 </a:t>
            </a:r>
          </a:p>
        </p:txBody>
      </p:sp>
      <p:sp>
        <p:nvSpPr>
          <p:cNvPr id="34818" name="Shape 145"/>
          <p:cNvSpPr>
            <a:spLocks noChangeArrowheads="1"/>
          </p:cNvSpPr>
          <p:nvPr/>
        </p:nvSpPr>
        <p:spPr bwMode="auto">
          <a:xfrm>
            <a:off x="1727200" y="1422400"/>
            <a:ext cx="4089400" cy="32512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4820" name="Shape 147"/>
          <p:cNvSpPr>
            <a:spLocks noChangeArrowheads="1"/>
          </p:cNvSpPr>
          <p:nvPr/>
        </p:nvSpPr>
        <p:spPr bwMode="auto">
          <a:xfrm>
            <a:off x="0" y="4991100"/>
            <a:ext cx="3937000" cy="26289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2487613" y="354013"/>
            <a:ext cx="7102475" cy="1201737"/>
          </a:xfrm>
          <a:prstGeom prst="rect">
            <a:avLst/>
          </a:prstGeom>
        </p:spPr>
        <p:txBody>
          <a:bodyPr lIns="38100" tIns="38100" rIns="38100" bIns="38100"/>
          <a:lstStyle/>
          <a:p>
            <a:r>
              <a:rPr lang="en-US" sz="85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sym typeface="Georgia" pitchFamily="18" charset="0"/>
              </a:rPr>
              <a:t>ВИТАМИН  С</a:t>
            </a:r>
          </a:p>
        </p:txBody>
      </p:sp>
      <p:sp>
        <p:nvSpPr>
          <p:cNvPr id="36866" name="Shape 153"/>
          <p:cNvSpPr>
            <a:spLocks noChangeArrowheads="1"/>
          </p:cNvSpPr>
          <p:nvPr/>
        </p:nvSpPr>
        <p:spPr bwMode="auto">
          <a:xfrm>
            <a:off x="400050" y="3162300"/>
            <a:ext cx="2371725" cy="18970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7" name="Shape 154"/>
          <p:cNvSpPr>
            <a:spLocks noChangeArrowheads="1"/>
          </p:cNvSpPr>
          <p:nvPr/>
        </p:nvSpPr>
        <p:spPr bwMode="auto">
          <a:xfrm>
            <a:off x="184150" y="785813"/>
            <a:ext cx="2568575" cy="20939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8" name="Shape 155"/>
          <p:cNvSpPr>
            <a:spLocks noChangeArrowheads="1"/>
          </p:cNvSpPr>
          <p:nvPr/>
        </p:nvSpPr>
        <p:spPr bwMode="auto">
          <a:xfrm>
            <a:off x="6664325" y="1073150"/>
            <a:ext cx="3024188" cy="302418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9" name="Shape 156"/>
          <p:cNvSpPr>
            <a:spLocks noChangeArrowheads="1"/>
          </p:cNvSpPr>
          <p:nvPr/>
        </p:nvSpPr>
        <p:spPr bwMode="auto">
          <a:xfrm>
            <a:off x="5800725" y="5033963"/>
            <a:ext cx="2590800" cy="23558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70" name="Shape 157"/>
          <p:cNvSpPr>
            <a:spLocks noChangeArrowheads="1"/>
          </p:cNvSpPr>
          <p:nvPr/>
        </p:nvSpPr>
        <p:spPr bwMode="auto">
          <a:xfrm>
            <a:off x="3567113" y="930275"/>
            <a:ext cx="2617787" cy="414813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71" name="Shape 158"/>
          <p:cNvSpPr>
            <a:spLocks noChangeArrowheads="1"/>
          </p:cNvSpPr>
          <p:nvPr/>
        </p:nvSpPr>
        <p:spPr bwMode="auto">
          <a:xfrm>
            <a:off x="0" y="5610225"/>
            <a:ext cx="3281363" cy="1782763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72" name="Shape 159"/>
          <p:cNvSpPr>
            <a:spLocks noChangeArrowheads="1"/>
          </p:cNvSpPr>
          <p:nvPr/>
        </p:nvSpPr>
        <p:spPr bwMode="auto">
          <a:xfrm>
            <a:off x="3556000" y="5681663"/>
            <a:ext cx="2028825" cy="17780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73" name="Shape 160"/>
          <p:cNvSpPr>
            <a:spLocks noChangeArrowheads="1"/>
          </p:cNvSpPr>
          <p:nvPr/>
        </p:nvSpPr>
        <p:spPr bwMode="auto">
          <a:xfrm>
            <a:off x="8535988" y="5610225"/>
            <a:ext cx="1281112" cy="1906588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17463" y="276225"/>
            <a:ext cx="9982200" cy="1273175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26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 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</a:p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помогающего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болеть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быстрее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выздоравливать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  <a:r>
              <a:rPr lang="en-US" sz="26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</p:txBody>
      </p:sp>
      <p:sp>
        <p:nvSpPr>
          <p:cNvPr id="38914" name="Shape 166"/>
          <p:cNvSpPr>
            <a:spLocks noChangeArrowheads="1"/>
          </p:cNvSpPr>
          <p:nvPr/>
        </p:nvSpPr>
        <p:spPr bwMode="auto">
          <a:xfrm>
            <a:off x="38100" y="2184400"/>
            <a:ext cx="7467600" cy="45100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8915" name="Shape 167"/>
          <p:cNvSpPr>
            <a:spLocks noChangeArrowheads="1"/>
          </p:cNvSpPr>
          <p:nvPr/>
        </p:nvSpPr>
        <p:spPr bwMode="auto">
          <a:xfrm>
            <a:off x="7600950" y="2514600"/>
            <a:ext cx="2384425" cy="41544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Shape 177"/>
          <p:cNvSpPr>
            <a:spLocks noChangeArrowheads="1"/>
          </p:cNvSpPr>
          <p:nvPr/>
        </p:nvSpPr>
        <p:spPr bwMode="auto">
          <a:xfrm>
            <a:off x="6664325" y="1649413"/>
            <a:ext cx="3294063" cy="30241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65" name="Shape 176"/>
          <p:cNvSpPr>
            <a:spLocks noChangeArrowheads="1"/>
          </p:cNvSpPr>
          <p:nvPr/>
        </p:nvSpPr>
        <p:spPr bwMode="auto">
          <a:xfrm>
            <a:off x="204788" y="1322388"/>
            <a:ext cx="3444875" cy="39925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2" name="Shape 172"/>
          <p:cNvSpPr txBox="1"/>
          <p:nvPr/>
        </p:nvSpPr>
        <p:spPr>
          <a:xfrm>
            <a:off x="17463" y="87313"/>
            <a:ext cx="10082212" cy="1722437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вызывает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цингу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окостеневают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суставы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расшатываются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зубы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ослабевают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кости</a:t>
            </a:r>
            <a:r>
              <a:rPr lang="en-US" sz="2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 </a:t>
            </a:r>
          </a:p>
        </p:txBody>
      </p:sp>
      <p:sp>
        <p:nvSpPr>
          <p:cNvPr id="40962" name="Shape 173"/>
          <p:cNvSpPr>
            <a:spLocks noChangeArrowheads="1"/>
          </p:cNvSpPr>
          <p:nvPr/>
        </p:nvSpPr>
        <p:spPr bwMode="auto">
          <a:xfrm>
            <a:off x="3424238" y="4241800"/>
            <a:ext cx="3795712" cy="315277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/>
        </p:nvSpPr>
        <p:spPr>
          <a:xfrm>
            <a:off x="-101600" y="246063"/>
            <a:ext cx="10320338" cy="2041525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2600" dirty="0">
                <a:solidFill>
                  <a:srgbClr val="4D62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  <a:sym typeface="Georgia" pitchFamily="18" charset="0"/>
              </a:rPr>
              <a:t> </a:t>
            </a:r>
            <a:r>
              <a:rPr lang="en-US" sz="4200" b="1" dirty="0" err="1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Витамин</a:t>
            </a:r>
            <a:r>
              <a:rPr lang="en-US" sz="4200" b="1" dirty="0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  <a:sym typeface="times new roman" pitchFamily="18" charset="0"/>
              </a:rPr>
              <a:t> D </a:t>
            </a:r>
          </a:p>
          <a:p>
            <a:pPr algn="ctr"/>
            <a:r>
              <a:rPr lang="en-US" sz="4200" dirty="0" err="1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важен</a:t>
            </a:r>
            <a:r>
              <a:rPr lang="en-US" sz="4200" dirty="0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4200" dirty="0" err="1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4200" dirty="0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4200" dirty="0" err="1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en-US" sz="4200" dirty="0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костей</a:t>
            </a:r>
            <a:r>
              <a:rPr lang="en-US" sz="4200" dirty="0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4200" dirty="0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4200" dirty="0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4200" dirty="0" err="1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зубов</a:t>
            </a:r>
            <a:r>
              <a:rPr lang="en-US" sz="4200" dirty="0">
                <a:solidFill>
                  <a:srgbClr val="0B53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 </a:t>
            </a:r>
            <a:r>
              <a:rPr lang="en-US" sz="4200" dirty="0">
                <a:solidFill>
                  <a:srgbClr val="4D62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</p:txBody>
      </p:sp>
      <p:sp>
        <p:nvSpPr>
          <p:cNvPr id="43010" name="Shape 185"/>
          <p:cNvSpPr>
            <a:spLocks noChangeArrowheads="1"/>
          </p:cNvSpPr>
          <p:nvPr/>
        </p:nvSpPr>
        <p:spPr bwMode="auto">
          <a:xfrm>
            <a:off x="4572000" y="5486400"/>
            <a:ext cx="4229100" cy="1854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1" name="Shape 186"/>
          <p:cNvSpPr>
            <a:spLocks noChangeArrowheads="1"/>
          </p:cNvSpPr>
          <p:nvPr/>
        </p:nvSpPr>
        <p:spPr bwMode="auto">
          <a:xfrm>
            <a:off x="6592888" y="3233738"/>
            <a:ext cx="3276600" cy="21717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2" name="Shape 187"/>
          <p:cNvSpPr>
            <a:spLocks noChangeArrowheads="1"/>
          </p:cNvSpPr>
          <p:nvPr/>
        </p:nvSpPr>
        <p:spPr bwMode="auto">
          <a:xfrm>
            <a:off x="609600" y="3962400"/>
            <a:ext cx="3398838" cy="33401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013" name="Shape 188"/>
          <p:cNvSpPr>
            <a:spLocks noChangeArrowheads="1"/>
          </p:cNvSpPr>
          <p:nvPr/>
        </p:nvSpPr>
        <p:spPr bwMode="auto">
          <a:xfrm>
            <a:off x="3765550" y="2249488"/>
            <a:ext cx="2486025" cy="24511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/>
        </p:nvSpPr>
        <p:spPr>
          <a:xfrm>
            <a:off x="304800" y="296863"/>
            <a:ext cx="5076825" cy="2346325"/>
          </a:xfrm>
          <a:prstGeom prst="rect">
            <a:avLst/>
          </a:prstGeom>
        </p:spPr>
        <p:txBody>
          <a:bodyPr lIns="38100" tIns="38100" rIns="38100" bIns="38100"/>
          <a:lstStyle/>
          <a:p>
            <a:r>
              <a:rPr lang="en-US" sz="2600" b="1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</a:t>
            </a:r>
          </a:p>
          <a:p>
            <a:pPr algn="ctr"/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истину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простую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- </a:t>
            </a:r>
          </a:p>
          <a:p>
            <a:pPr algn="ctr"/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видит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 </a:t>
            </a:r>
          </a:p>
          <a:p>
            <a:pPr algn="ctr"/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жует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морковь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сырую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морковный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900" b="1" dirty="0" err="1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пьёт</a:t>
            </a:r>
            <a:r>
              <a:rPr lang="en-US" sz="29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  <a:r>
              <a:rPr lang="en-US" sz="3100" b="1" dirty="0"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</p:txBody>
      </p:sp>
      <p:sp>
        <p:nvSpPr>
          <p:cNvPr id="45058" name="Shape 194"/>
          <p:cNvSpPr>
            <a:spLocks noChangeArrowheads="1"/>
          </p:cNvSpPr>
          <p:nvPr/>
        </p:nvSpPr>
        <p:spPr bwMode="auto">
          <a:xfrm>
            <a:off x="5486400" y="1219200"/>
            <a:ext cx="4292600" cy="5880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5059" name="Shape 195"/>
          <p:cNvSpPr>
            <a:spLocks noChangeArrowheads="1"/>
          </p:cNvSpPr>
          <p:nvPr/>
        </p:nvSpPr>
        <p:spPr bwMode="auto">
          <a:xfrm>
            <a:off x="1422400" y="2844800"/>
            <a:ext cx="2857500" cy="3454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/>
        </p:nvSpPr>
        <p:spPr>
          <a:xfrm>
            <a:off x="609600" y="296863"/>
            <a:ext cx="9304338" cy="2136775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 </a:t>
            </a:r>
            <a:r>
              <a:rPr lang="en-US" sz="2600" b="1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Белки</a:t>
            </a:r>
            <a:r>
              <a:rPr lang="en-US" sz="26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идущие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постройку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клеток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ему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содержаться</a:t>
            </a:r>
            <a:r>
              <a:rPr lang="ru-RU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мясе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яйцах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рыбе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сыре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молоке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 </a:t>
            </a:r>
          </a:p>
        </p:txBody>
      </p:sp>
      <p:sp>
        <p:nvSpPr>
          <p:cNvPr id="10242" name="Shape 27"/>
          <p:cNvSpPr>
            <a:spLocks noChangeArrowheads="1"/>
          </p:cNvSpPr>
          <p:nvPr/>
        </p:nvSpPr>
        <p:spPr bwMode="auto">
          <a:xfrm>
            <a:off x="304800" y="2022475"/>
            <a:ext cx="2327275" cy="20748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3" name="Shape 28"/>
          <p:cNvSpPr>
            <a:spLocks noChangeArrowheads="1"/>
          </p:cNvSpPr>
          <p:nvPr/>
        </p:nvSpPr>
        <p:spPr bwMode="auto">
          <a:xfrm>
            <a:off x="2776538" y="5178425"/>
            <a:ext cx="2517775" cy="19939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4" name="Shape 29"/>
          <p:cNvSpPr>
            <a:spLocks noChangeArrowheads="1"/>
          </p:cNvSpPr>
          <p:nvPr/>
        </p:nvSpPr>
        <p:spPr bwMode="auto">
          <a:xfrm>
            <a:off x="7816850" y="2225675"/>
            <a:ext cx="2151063" cy="15954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5" name="Shape 30"/>
          <p:cNvSpPr>
            <a:spLocks noChangeArrowheads="1"/>
          </p:cNvSpPr>
          <p:nvPr/>
        </p:nvSpPr>
        <p:spPr bwMode="auto">
          <a:xfrm>
            <a:off x="5943600" y="4060825"/>
            <a:ext cx="4027488" cy="355917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6" name="Shape 31"/>
          <p:cNvSpPr>
            <a:spLocks noChangeArrowheads="1"/>
          </p:cNvSpPr>
          <p:nvPr/>
        </p:nvSpPr>
        <p:spPr bwMode="auto">
          <a:xfrm>
            <a:off x="3135313" y="2009775"/>
            <a:ext cx="4335462" cy="16764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7" name="Shape 32"/>
          <p:cNvSpPr>
            <a:spLocks noChangeArrowheads="1"/>
          </p:cNvSpPr>
          <p:nvPr/>
        </p:nvSpPr>
        <p:spPr bwMode="auto">
          <a:xfrm>
            <a:off x="101600" y="5486400"/>
            <a:ext cx="2141538" cy="192087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hape 200"/>
          <p:cNvSpPr>
            <a:spLocks noChangeArrowheads="1"/>
          </p:cNvSpPr>
          <p:nvPr/>
        </p:nvSpPr>
        <p:spPr bwMode="auto">
          <a:xfrm>
            <a:off x="4319588" y="0"/>
            <a:ext cx="5840412" cy="51276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6" name="Shape 201"/>
          <p:cNvSpPr txBox="1">
            <a:spLocks noChangeArrowheads="1"/>
          </p:cNvSpPr>
          <p:nvPr/>
        </p:nvSpPr>
        <p:spPr bwMode="auto">
          <a:xfrm>
            <a:off x="98425" y="3454400"/>
            <a:ext cx="4406900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algn="ctr"/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Кто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здоровым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хочет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быть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Не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болеть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и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не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хандрить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Пусть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полюбит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витамины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– </a:t>
            </a:r>
          </a:p>
          <a:p>
            <a:pPr algn="ctr"/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Враз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исчезнут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все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ангины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!</a:t>
            </a:r>
          </a:p>
          <a:p>
            <a:pPr algn="ctr"/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Если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хочешь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быть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здоров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,</a:t>
            </a:r>
          </a:p>
          <a:p>
            <a:pPr algn="ctr"/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Позабудь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про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докторов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.</a:t>
            </a:r>
          </a:p>
          <a:p>
            <a:pPr algn="ctr"/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Спортом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лучше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занимайся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,</a:t>
            </a:r>
          </a:p>
          <a:p>
            <a:pPr algn="ctr"/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В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речке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плавай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,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закаляйся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.</a:t>
            </a:r>
          </a:p>
          <a:p>
            <a:pPr algn="ctr"/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Витамины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не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забудь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,</a:t>
            </a:r>
          </a:p>
          <a:p>
            <a:pPr algn="ctr"/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В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них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– к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здоровью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верный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 </a:t>
            </a:r>
            <a:r>
              <a:rPr lang="en-US" sz="2400" dirty="0" err="1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путь</a:t>
            </a:r>
            <a:r>
              <a:rPr lang="en-US" sz="2400" dirty="0">
                <a:solidFill>
                  <a:srgbClr val="20124D"/>
                </a:solidFill>
                <a:latin typeface="times new roman" pitchFamily="18" charset="0"/>
                <a:sym typeface="times new roman" pitchFamily="18" charset="0"/>
              </a:rPr>
              <a:t>!</a:t>
            </a:r>
          </a:p>
        </p:txBody>
      </p:sp>
      <p:sp>
        <p:nvSpPr>
          <p:cNvPr id="47107" name="Shape 202"/>
          <p:cNvSpPr>
            <a:spLocks noChangeArrowheads="1"/>
          </p:cNvSpPr>
          <p:nvPr/>
        </p:nvSpPr>
        <p:spPr bwMode="auto">
          <a:xfrm>
            <a:off x="511175" y="103188"/>
            <a:ext cx="3271838" cy="32464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08" name="Shape 203"/>
          <p:cNvSpPr>
            <a:spLocks noChangeArrowheads="1"/>
          </p:cNvSpPr>
          <p:nvPr/>
        </p:nvSpPr>
        <p:spPr bwMode="auto">
          <a:xfrm>
            <a:off x="5486400" y="4978400"/>
            <a:ext cx="3122613" cy="25511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/>
        </p:nvSpPr>
        <p:spPr>
          <a:xfrm>
            <a:off x="125413" y="93663"/>
            <a:ext cx="9886950" cy="1425575"/>
          </a:xfrm>
          <a:prstGeom prst="rect">
            <a:avLst/>
          </a:prstGeom>
        </p:spPr>
        <p:txBody>
          <a:bodyPr lIns="38100" tIns="38100" rIns="38100" bIns="38100"/>
          <a:lstStyle/>
          <a:p>
            <a:r>
              <a:rPr lang="en-US" sz="2600" dirty="0">
                <a:solidFill>
                  <a:srgbClr val="4D62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 </a:t>
            </a:r>
          </a:p>
          <a:p>
            <a:pPr algn="ctr"/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увлекайтесь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49154" name="Shape 209"/>
          <p:cNvSpPr>
            <a:spLocks noChangeArrowheads="1"/>
          </p:cNvSpPr>
          <p:nvPr/>
        </p:nvSpPr>
        <p:spPr bwMode="auto">
          <a:xfrm>
            <a:off x="203200" y="2133600"/>
            <a:ext cx="2692400" cy="20447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155" name="Shape 210"/>
          <p:cNvSpPr>
            <a:spLocks noChangeArrowheads="1"/>
          </p:cNvSpPr>
          <p:nvPr/>
        </p:nvSpPr>
        <p:spPr bwMode="auto">
          <a:xfrm>
            <a:off x="3962400" y="2133600"/>
            <a:ext cx="2857500" cy="1676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156" name="Shape 211"/>
          <p:cNvSpPr>
            <a:spLocks noChangeArrowheads="1"/>
          </p:cNvSpPr>
          <p:nvPr/>
        </p:nvSpPr>
        <p:spPr bwMode="auto">
          <a:xfrm>
            <a:off x="406400" y="4368800"/>
            <a:ext cx="4589463" cy="302736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157" name="Shape 212"/>
          <p:cNvSpPr>
            <a:spLocks noChangeArrowheads="1"/>
          </p:cNvSpPr>
          <p:nvPr/>
        </p:nvSpPr>
        <p:spPr bwMode="auto">
          <a:xfrm>
            <a:off x="5283200" y="3657600"/>
            <a:ext cx="4127500" cy="36322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9158" name="Shape 213"/>
          <p:cNvSpPr>
            <a:spLocks noChangeArrowheads="1"/>
          </p:cNvSpPr>
          <p:nvPr/>
        </p:nvSpPr>
        <p:spPr bwMode="auto">
          <a:xfrm>
            <a:off x="7112000" y="1828800"/>
            <a:ext cx="2992438" cy="1763713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/>
        </p:nvSpPr>
        <p:spPr>
          <a:xfrm>
            <a:off x="2032000" y="304800"/>
            <a:ext cx="6777038" cy="2627313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4200" b="1" i="1">
                <a:latin typeface="times new roman" pitchFamily="18" charset="0"/>
                <a:sym typeface="times new roman" pitchFamily="18" charset="0"/>
              </a:rPr>
              <a:t>И здоровье, непременно,</a:t>
            </a:r>
          </a:p>
          <a:p>
            <a:pPr algn="ctr"/>
            <a:r>
              <a:rPr lang="en-US" sz="4200" b="1" i="1">
                <a:latin typeface="times new roman" pitchFamily="18" charset="0"/>
                <a:sym typeface="times new roman" pitchFamily="18" charset="0"/>
              </a:rPr>
              <a:t>Вас порадует не раз.</a:t>
            </a:r>
          </a:p>
          <a:p>
            <a:pPr algn="ctr"/>
            <a:r>
              <a:rPr lang="en-US" sz="4200" b="1" i="1">
                <a:latin typeface="times new roman" pitchFamily="18" charset="0"/>
                <a:sym typeface="times new roman" pitchFamily="18" charset="0"/>
              </a:rPr>
              <a:t>И хорошее настроение</a:t>
            </a:r>
          </a:p>
          <a:p>
            <a:pPr algn="ctr"/>
            <a:r>
              <a:rPr lang="en-US" sz="4200" b="1" i="1">
                <a:latin typeface="times new roman" pitchFamily="18" charset="0"/>
                <a:sym typeface="times new roman" pitchFamily="18" charset="0"/>
              </a:rPr>
              <a:t>Не покинет больше вас.</a:t>
            </a:r>
          </a:p>
        </p:txBody>
      </p:sp>
      <p:sp>
        <p:nvSpPr>
          <p:cNvPr id="51202" name="Shape 219"/>
          <p:cNvSpPr>
            <a:spLocks noChangeArrowheads="1"/>
          </p:cNvSpPr>
          <p:nvPr/>
        </p:nvSpPr>
        <p:spPr bwMode="auto">
          <a:xfrm>
            <a:off x="3759200" y="3048000"/>
            <a:ext cx="2808288" cy="43211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hape 224"/>
          <p:cNvSpPr>
            <a:spLocks noChangeArrowheads="1"/>
          </p:cNvSpPr>
          <p:nvPr/>
        </p:nvSpPr>
        <p:spPr bwMode="auto">
          <a:xfrm>
            <a:off x="304800" y="203200"/>
            <a:ext cx="9628188" cy="71866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>
            <a:off x="203200" y="196850"/>
            <a:ext cx="9928225" cy="1571625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Углеводы</a:t>
            </a:r>
            <a:r>
              <a:rPr lang="en-US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 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дающие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организму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жизненную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энергию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  <a:r>
              <a:rPr lang="en-US" sz="3100" i="1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lang="en-US" sz="26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</a:t>
            </a:r>
          </a:p>
        </p:txBody>
      </p:sp>
      <p:sp>
        <p:nvSpPr>
          <p:cNvPr id="12290" name="Shape 38"/>
          <p:cNvSpPr>
            <a:spLocks noChangeArrowheads="1"/>
          </p:cNvSpPr>
          <p:nvPr/>
        </p:nvSpPr>
        <p:spPr bwMode="auto">
          <a:xfrm>
            <a:off x="190500" y="1422400"/>
            <a:ext cx="2873375" cy="22431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1" name="Shape 39"/>
          <p:cNvSpPr>
            <a:spLocks noChangeArrowheads="1"/>
          </p:cNvSpPr>
          <p:nvPr/>
        </p:nvSpPr>
        <p:spPr bwMode="auto">
          <a:xfrm>
            <a:off x="3135313" y="1649413"/>
            <a:ext cx="3175000" cy="2540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Shape 40"/>
          <p:cNvSpPr>
            <a:spLocks noChangeArrowheads="1"/>
          </p:cNvSpPr>
          <p:nvPr/>
        </p:nvSpPr>
        <p:spPr bwMode="auto">
          <a:xfrm>
            <a:off x="6519863" y="1722438"/>
            <a:ext cx="3267075" cy="18510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3" name="Shape 41"/>
          <p:cNvSpPr>
            <a:spLocks noChangeArrowheads="1"/>
          </p:cNvSpPr>
          <p:nvPr/>
        </p:nvSpPr>
        <p:spPr bwMode="auto">
          <a:xfrm>
            <a:off x="4216400" y="4602163"/>
            <a:ext cx="5329238" cy="275907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4" name="Shape 42"/>
          <p:cNvSpPr>
            <a:spLocks noChangeArrowheads="1"/>
          </p:cNvSpPr>
          <p:nvPr/>
        </p:nvSpPr>
        <p:spPr bwMode="auto">
          <a:xfrm>
            <a:off x="101600" y="5249863"/>
            <a:ext cx="3683000" cy="212883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Shape 52"/>
          <p:cNvSpPr>
            <a:spLocks noChangeArrowheads="1"/>
          </p:cNvSpPr>
          <p:nvPr/>
        </p:nvSpPr>
        <p:spPr bwMode="auto">
          <a:xfrm>
            <a:off x="2919413" y="3843338"/>
            <a:ext cx="4751387" cy="37766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" name="Shape 47"/>
          <p:cNvSpPr txBox="1"/>
          <p:nvPr/>
        </p:nvSpPr>
        <p:spPr>
          <a:xfrm>
            <a:off x="563562" y="281608"/>
            <a:ext cx="9463087" cy="2533650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26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ЖИРЫ </a:t>
            </a:r>
          </a:p>
          <a:p>
            <a:pPr algn="ctr"/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энергию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защищают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холода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образуя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тонкий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слой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жира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кожей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  <a:r>
              <a:rPr lang="en-US" sz="2600" b="1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Жиры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содержатся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сыре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молоке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сливочном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растительном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шоколаде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600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сухофруктах</a:t>
            </a:r>
            <a:r>
              <a:rPr lang="en-US" sz="2600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b="1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 </a:t>
            </a:r>
          </a:p>
        </p:txBody>
      </p:sp>
      <p:sp>
        <p:nvSpPr>
          <p:cNvPr id="14338" name="Shape 48"/>
          <p:cNvSpPr>
            <a:spLocks noChangeArrowheads="1"/>
          </p:cNvSpPr>
          <p:nvPr/>
        </p:nvSpPr>
        <p:spPr bwMode="auto">
          <a:xfrm>
            <a:off x="1766888" y="2657475"/>
            <a:ext cx="1509712" cy="14017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39" name="Shape 49"/>
          <p:cNvSpPr>
            <a:spLocks noChangeArrowheads="1"/>
          </p:cNvSpPr>
          <p:nvPr/>
        </p:nvSpPr>
        <p:spPr bwMode="auto">
          <a:xfrm>
            <a:off x="7672388" y="2514600"/>
            <a:ext cx="2324100" cy="186213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0" name="Shape 50"/>
          <p:cNvSpPr>
            <a:spLocks noChangeArrowheads="1"/>
          </p:cNvSpPr>
          <p:nvPr/>
        </p:nvSpPr>
        <p:spPr bwMode="auto">
          <a:xfrm>
            <a:off x="111125" y="2514600"/>
            <a:ext cx="1374775" cy="286543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1" name="Shape 51"/>
          <p:cNvSpPr>
            <a:spLocks noChangeArrowheads="1"/>
          </p:cNvSpPr>
          <p:nvPr/>
        </p:nvSpPr>
        <p:spPr bwMode="auto">
          <a:xfrm>
            <a:off x="7959725" y="5681663"/>
            <a:ext cx="1963738" cy="19050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3" name="Shape 53"/>
          <p:cNvSpPr>
            <a:spLocks noChangeArrowheads="1"/>
          </p:cNvSpPr>
          <p:nvPr/>
        </p:nvSpPr>
        <p:spPr bwMode="auto">
          <a:xfrm>
            <a:off x="542925" y="5826125"/>
            <a:ext cx="2058988" cy="1531938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hape 61"/>
          <p:cNvSpPr>
            <a:spLocks noChangeArrowheads="1"/>
          </p:cNvSpPr>
          <p:nvPr/>
        </p:nvSpPr>
        <p:spPr bwMode="auto">
          <a:xfrm>
            <a:off x="6502400" y="4572000"/>
            <a:ext cx="3251200" cy="29591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" name="Shape 63"/>
          <p:cNvSpPr>
            <a:spLocks noChangeArrowheads="1"/>
          </p:cNvSpPr>
          <p:nvPr/>
        </p:nvSpPr>
        <p:spPr bwMode="auto">
          <a:xfrm>
            <a:off x="4071938" y="5156200"/>
            <a:ext cx="2273300" cy="24638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1" name="Shape 64"/>
          <p:cNvSpPr>
            <a:spLocks noChangeArrowheads="1"/>
          </p:cNvSpPr>
          <p:nvPr/>
        </p:nvSpPr>
        <p:spPr bwMode="auto">
          <a:xfrm>
            <a:off x="36513" y="4268788"/>
            <a:ext cx="3768725" cy="322421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8" name="Shape 58"/>
          <p:cNvSpPr txBox="1"/>
          <p:nvPr/>
        </p:nvSpPr>
        <p:spPr>
          <a:xfrm>
            <a:off x="508000" y="196850"/>
            <a:ext cx="9485313" cy="1092200"/>
          </a:xfrm>
          <a:prstGeom prst="rect">
            <a:avLst/>
          </a:prstGeom>
        </p:spPr>
        <p:txBody>
          <a:bodyPr lIns="38100" tIns="38100" rIns="38100" bIns="38100"/>
          <a:lstStyle/>
          <a:p>
            <a:pPr algn="ctr"/>
            <a:r>
              <a:rPr lang="en-US" sz="26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</a:t>
            </a:r>
            <a:r>
              <a:rPr lang="en-US" sz="42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en-US" sz="42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42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растительного</a:t>
            </a:r>
            <a:r>
              <a:rPr lang="en-US" sz="42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4200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происхождения</a:t>
            </a:r>
            <a:r>
              <a:rPr lang="en-US" sz="42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</p:txBody>
      </p:sp>
      <p:sp>
        <p:nvSpPr>
          <p:cNvPr id="16386" name="Shape 59"/>
          <p:cNvSpPr>
            <a:spLocks noChangeArrowheads="1"/>
          </p:cNvSpPr>
          <p:nvPr/>
        </p:nvSpPr>
        <p:spPr bwMode="auto">
          <a:xfrm>
            <a:off x="5384800" y="2235200"/>
            <a:ext cx="2733675" cy="2782888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7" name="Shape 60"/>
          <p:cNvSpPr>
            <a:spLocks noChangeArrowheads="1"/>
          </p:cNvSpPr>
          <p:nvPr/>
        </p:nvSpPr>
        <p:spPr bwMode="auto">
          <a:xfrm>
            <a:off x="2703513" y="1506538"/>
            <a:ext cx="3221037" cy="1846262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89" name="Shape 62"/>
          <p:cNvSpPr>
            <a:spLocks noChangeArrowheads="1"/>
          </p:cNvSpPr>
          <p:nvPr/>
        </p:nvSpPr>
        <p:spPr bwMode="auto">
          <a:xfrm>
            <a:off x="3048000" y="3454400"/>
            <a:ext cx="2346325" cy="23685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2" name="Shape 65"/>
          <p:cNvSpPr>
            <a:spLocks noChangeArrowheads="1"/>
          </p:cNvSpPr>
          <p:nvPr/>
        </p:nvSpPr>
        <p:spPr bwMode="auto">
          <a:xfrm>
            <a:off x="8074025" y="1146175"/>
            <a:ext cx="2085975" cy="230346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3" name="Shape 66"/>
          <p:cNvSpPr>
            <a:spLocks noChangeArrowheads="1"/>
          </p:cNvSpPr>
          <p:nvPr/>
        </p:nvSpPr>
        <p:spPr bwMode="auto">
          <a:xfrm>
            <a:off x="101600" y="1828800"/>
            <a:ext cx="2774950" cy="22860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/>
        </p:nvSpPr>
        <p:spPr>
          <a:xfrm>
            <a:off x="19050" y="1588"/>
            <a:ext cx="10079038" cy="2101850"/>
          </a:xfrm>
          <a:prstGeom prst="rect">
            <a:avLst/>
          </a:prstGeom>
        </p:spPr>
        <p:txBody>
          <a:bodyPr lIns="38100" tIns="38100" rIns="38100" bIns="38100"/>
          <a:lstStyle/>
          <a:p>
            <a:r>
              <a:rPr lang="en-US" sz="26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 </a:t>
            </a:r>
          </a:p>
          <a:p>
            <a:pPr algn="ctr"/>
            <a:r>
              <a:rPr lang="en-US" sz="4200" b="1" i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r>
              <a:rPr lang="en-US" sz="4200" b="1" i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200" b="1" i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животного</a:t>
            </a:r>
            <a:r>
              <a:rPr lang="en-US" sz="4200" b="1" i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i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происхождения</a:t>
            </a:r>
            <a:r>
              <a:rPr lang="en-US" sz="4200" b="1" i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434" name="Shape 72"/>
          <p:cNvSpPr>
            <a:spLocks noChangeArrowheads="1"/>
          </p:cNvSpPr>
          <p:nvPr/>
        </p:nvSpPr>
        <p:spPr bwMode="auto">
          <a:xfrm>
            <a:off x="3355975" y="2444750"/>
            <a:ext cx="3162300" cy="33353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5" name="Shape 73"/>
          <p:cNvSpPr>
            <a:spLocks noChangeArrowheads="1"/>
          </p:cNvSpPr>
          <p:nvPr/>
        </p:nvSpPr>
        <p:spPr bwMode="auto">
          <a:xfrm>
            <a:off x="203200" y="4673600"/>
            <a:ext cx="4419600" cy="27813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6" name="Shape 74"/>
          <p:cNvSpPr>
            <a:spLocks noChangeArrowheads="1"/>
          </p:cNvSpPr>
          <p:nvPr/>
        </p:nvSpPr>
        <p:spPr bwMode="auto">
          <a:xfrm>
            <a:off x="6705600" y="4978400"/>
            <a:ext cx="2971800" cy="24257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7" name="Shape 75"/>
          <p:cNvSpPr>
            <a:spLocks noChangeArrowheads="1"/>
          </p:cNvSpPr>
          <p:nvPr/>
        </p:nvSpPr>
        <p:spPr bwMode="auto">
          <a:xfrm>
            <a:off x="6592888" y="1911350"/>
            <a:ext cx="3543300" cy="2619375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8" name="Shape 76"/>
          <p:cNvSpPr>
            <a:spLocks noChangeArrowheads="1"/>
          </p:cNvSpPr>
          <p:nvPr/>
        </p:nvSpPr>
        <p:spPr bwMode="auto">
          <a:xfrm>
            <a:off x="304800" y="2133600"/>
            <a:ext cx="2971800" cy="23622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/>
        </p:nvSpPr>
        <p:spPr>
          <a:xfrm>
            <a:off x="0" y="-6350"/>
            <a:ext cx="10199688" cy="2119313"/>
          </a:xfrm>
          <a:prstGeom prst="rect">
            <a:avLst/>
          </a:prstGeom>
        </p:spPr>
        <p:txBody>
          <a:bodyPr lIns="38100" tIns="38100" rIns="38100" bIns="38100"/>
          <a:lstStyle/>
          <a:p>
            <a:r>
              <a:rPr lang="en-US" sz="26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</a:t>
            </a:r>
          </a:p>
          <a:p>
            <a:pPr algn="ctr"/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Каши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клетчатку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полезную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</a:p>
          <a:p>
            <a:pPr algn="ctr"/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остальной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легче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пройти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  <a:p>
            <a:pPr algn="ctr"/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пищеварительному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тракту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  <a:r>
              <a:rPr lang="en-US" sz="2600" i="1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</p:txBody>
      </p:sp>
      <p:sp>
        <p:nvSpPr>
          <p:cNvPr id="20482" name="Shape 82"/>
          <p:cNvSpPr>
            <a:spLocks noChangeArrowheads="1"/>
          </p:cNvSpPr>
          <p:nvPr/>
        </p:nvSpPr>
        <p:spPr bwMode="auto">
          <a:xfrm>
            <a:off x="1625600" y="1727200"/>
            <a:ext cx="7672388" cy="55197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399480" y="14288"/>
            <a:ext cx="9363645" cy="2762250"/>
          </a:xfrm>
          <a:prstGeom prst="rect">
            <a:avLst/>
          </a:prstGeom>
        </p:spPr>
        <p:txBody>
          <a:bodyPr lIns="38100" tIns="38100" rIns="38100" bIns="38100"/>
          <a:lstStyle/>
          <a:p>
            <a:r>
              <a:rPr lang="en-US" sz="2600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 </a:t>
            </a:r>
          </a:p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нужны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 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 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минеральных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солей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Georgia" pitchFamily="18" charset="0"/>
              </a:rPr>
              <a:t>–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костей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зубов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 </a:t>
            </a:r>
          </a:p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молоке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так же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богато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жирами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,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times new roman" pitchFamily="18" charset="0"/>
            </a:endParaRPr>
          </a:p>
          <a:p>
            <a:pPr algn="ctr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белками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витаминами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.</a:t>
            </a:r>
            <a:r>
              <a:rPr lang="en-US" sz="2600" i="1" dirty="0">
                <a:solidFill>
                  <a:srgbClr val="4D62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itchFamily="18" charset="0"/>
              </a:rPr>
              <a:t> </a:t>
            </a:r>
          </a:p>
        </p:txBody>
      </p:sp>
      <p:sp>
        <p:nvSpPr>
          <p:cNvPr id="22530" name="Shape 88"/>
          <p:cNvSpPr>
            <a:spLocks noChangeArrowheads="1"/>
          </p:cNvSpPr>
          <p:nvPr/>
        </p:nvSpPr>
        <p:spPr bwMode="auto">
          <a:xfrm>
            <a:off x="184150" y="2801938"/>
            <a:ext cx="4638675" cy="45704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1" name="Shape 89"/>
          <p:cNvSpPr>
            <a:spLocks noChangeArrowheads="1"/>
          </p:cNvSpPr>
          <p:nvPr/>
        </p:nvSpPr>
        <p:spPr bwMode="auto">
          <a:xfrm>
            <a:off x="7527925" y="5178425"/>
            <a:ext cx="2235200" cy="19431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2" name="Shape 90"/>
          <p:cNvSpPr>
            <a:spLocks noChangeArrowheads="1"/>
          </p:cNvSpPr>
          <p:nvPr/>
        </p:nvSpPr>
        <p:spPr bwMode="auto">
          <a:xfrm>
            <a:off x="4978400" y="2743200"/>
            <a:ext cx="2095500" cy="37592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hape 95"/>
          <p:cNvSpPr>
            <a:spLocks noChangeArrowheads="1"/>
          </p:cNvSpPr>
          <p:nvPr/>
        </p:nvSpPr>
        <p:spPr bwMode="auto">
          <a:xfrm>
            <a:off x="609600" y="711200"/>
            <a:ext cx="8923338" cy="59991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Custom Theme">
  <a:themeElements>
    <a:clrScheme name="bubbles">
      <a:dk1>
        <a:srgbClr val="00BDEC"/>
      </a:dk1>
      <a:lt1>
        <a:srgbClr val="E0F5FA"/>
      </a:lt1>
      <a:dk2>
        <a:srgbClr val="000000"/>
      </a:dk2>
      <a:lt2>
        <a:srgbClr val="FFFFFF"/>
      </a:lt2>
      <a:accent1>
        <a:srgbClr val="38CBF0"/>
      </a:accent1>
      <a:accent2>
        <a:srgbClr val="70D9F4"/>
      </a:accent2>
      <a:accent3>
        <a:srgbClr val="A8E7F7"/>
      </a:accent3>
      <a:accent4>
        <a:srgbClr val="69AE7A"/>
      </a:accent4>
      <a:accent5>
        <a:srgbClr val="8CE8A3"/>
      </a:accent5>
      <a:accent6>
        <a:srgbClr val="B2F0C2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84</Words>
  <Application>Microsoft Office PowerPoint</Application>
  <PresentationFormat>Произвольный</PresentationFormat>
  <Paragraphs>61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Custom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 Windows</cp:lastModifiedBy>
  <cp:revision>3</cp:revision>
  <dcterms:modified xsi:type="dcterms:W3CDTF">2018-10-23T18:44:02Z</dcterms:modified>
</cp:coreProperties>
</file>